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5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Operating System Concurrency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Understanding the foundations of concurrent computing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9728" y="624959"/>
            <a:ext cx="7784544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Key Takeaways: Mastering OS Concurrency</a:t>
            </a:r>
            <a:endParaRPr lang="en-US" sz="3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10878" y="1923336"/>
            <a:ext cx="3527941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Concurrency is Essential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10878" y="2403872"/>
            <a:ext cx="715339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Modern operating systems rely on concurrency for performance, responsiveness, and resource sharing across multiple users and applications.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10878" y="3449836"/>
            <a:ext cx="3229689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Threads vs. Processes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10878" y="3930372"/>
            <a:ext cx="715339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Threads provide lightweight concurrency with shared memory, while processes offer isolation. Choose based on your needs.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310878" y="4976336"/>
            <a:ext cx="4548664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Correctness Requires Discipline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10878" y="5456873"/>
            <a:ext cx="715339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Ensure atomicity, ordering, and visibility to avoid race conditions. Concurrent programming demands careful synchronization.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10878" y="6502837"/>
            <a:ext cx="3398639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Implementation Matters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10878" y="6983373"/>
            <a:ext cx="715339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Understanding user-level vs. kernel-level threads and thread lifecycles helps you write efficient, correct concurrent programs.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858"/>
            <a:ext cx="106976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Why Concurrency Matters in Operating Systems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664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Concurrency is a fundamental OS concept that enables efficient resource utilization and responsive computing. Modern systems must handle multiple tasks simultaneously—from running background processes to managing user interactions.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14741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3818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530679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289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Better Performance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224" y="477952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Maximize CPU utilization by overlapping computation with I/O operations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314741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3818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530679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289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Responsiveness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51396" y="477952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Keep applications interactive while performing background work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40133" y="314741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3818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530679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289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Multi-User Support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74568" y="477952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Enable multiple users and programs to share system resources fairly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793790" y="63578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Without concurrency, computers would be limited to executing one task at a time, drastically reducing efficiency and user experience.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0527" y="498277"/>
            <a:ext cx="7875746" cy="90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Key Terminology: Breaking Down the Concepts</a:t>
            </a:r>
            <a:endParaRPr lang="en-US"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20527" y="1676043"/>
            <a:ext cx="7875746" cy="1379458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43387" y="1698903"/>
            <a:ext cx="724733" cy="1333738"/>
          </a:xfrm>
          <a:prstGeom prst="roundRect">
            <a:avLst>
              <a:gd name="adj" fmla="val 6716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366034" y="2195870"/>
            <a:ext cx="27170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49214" y="1879997"/>
            <a:ext cx="22649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Concurrency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049214" y="2271713"/>
            <a:ext cx="6924199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illusion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of simultaneous execution. Multiple tasks make progress by rapidly switching between them on a single processor.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120527" y="3236595"/>
            <a:ext cx="7875746" cy="1379458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43387" y="3259455"/>
            <a:ext cx="724733" cy="1333738"/>
          </a:xfrm>
          <a:prstGeom prst="roundRect">
            <a:avLst>
              <a:gd name="adj" fmla="val 6716"/>
            </a:avLst>
          </a:prstGeom>
          <a:solidFill>
            <a:srgbClr val="DADBF1"/>
          </a:solidFill>
          <a:ln/>
        </p:spPr>
      </p:sp>
      <p:sp>
        <p:nvSpPr>
          <p:cNvPr id="11" name="Text 8"/>
          <p:cNvSpPr/>
          <p:nvPr/>
        </p:nvSpPr>
        <p:spPr>
          <a:xfrm>
            <a:off x="6366034" y="3756422"/>
            <a:ext cx="27170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2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49214" y="3440549"/>
            <a:ext cx="22649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Parallelism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049214" y="3832265"/>
            <a:ext cx="6924199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simultaneous execution. Multiple tasks run at exactly the same time on multiple processors or cores.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120527" y="4797147"/>
            <a:ext cx="7875746" cy="1379458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43387" y="4820007"/>
            <a:ext cx="724733" cy="1333738"/>
          </a:xfrm>
          <a:prstGeom prst="roundRect">
            <a:avLst>
              <a:gd name="adj" fmla="val 6716"/>
            </a:avLst>
          </a:prstGeom>
          <a:solidFill>
            <a:srgbClr val="DADBF1"/>
          </a:solidFill>
          <a:ln/>
        </p:spPr>
      </p:sp>
      <p:sp>
        <p:nvSpPr>
          <p:cNvPr id="16" name="Text 13"/>
          <p:cNvSpPr/>
          <p:nvPr/>
        </p:nvSpPr>
        <p:spPr>
          <a:xfrm>
            <a:off x="6366034" y="5316974"/>
            <a:ext cx="27170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3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049214" y="5001101"/>
            <a:ext cx="22649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Process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049214" y="5392817"/>
            <a:ext cx="6924199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 independent program with its own memory space, resources, and execution context. Processes are isolated from each other.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6120527" y="6357699"/>
            <a:ext cx="7875746" cy="1379458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143387" y="6380559"/>
            <a:ext cx="724733" cy="1333738"/>
          </a:xfrm>
          <a:prstGeom prst="roundRect">
            <a:avLst>
              <a:gd name="adj" fmla="val 6716"/>
            </a:avLst>
          </a:prstGeom>
          <a:solidFill>
            <a:srgbClr val="DADBF1"/>
          </a:solidFill>
          <a:ln/>
        </p:spPr>
      </p:sp>
      <p:sp>
        <p:nvSpPr>
          <p:cNvPr id="21" name="Text 18"/>
          <p:cNvSpPr/>
          <p:nvPr/>
        </p:nvSpPr>
        <p:spPr>
          <a:xfrm>
            <a:off x="6366034" y="6877526"/>
            <a:ext cx="27170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4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049214" y="6561653"/>
            <a:ext cx="22649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Thread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049214" y="6953369"/>
            <a:ext cx="6924199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lightweight unit of execution within a process. Threads share the same memory space but execute independently.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189" y="440055"/>
            <a:ext cx="7767757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Race Conditions: When Concurrency Goes Wrong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0189" y="1224201"/>
            <a:ext cx="7254716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</a:t>
            </a:r>
            <a:r>
              <a:rPr lang="en-US" sz="12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race condition</a:t>
            </a: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occurs when the program's behavior depends on the unpredictable timing or ordering of concurrent operations. The outcome "races" based on which thread executes first.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60189" y="1896189"/>
            <a:ext cx="3072646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Classic Example: Bank Account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60189" y="2326243"/>
            <a:ext cx="7254716" cy="1007983"/>
          </a:xfrm>
          <a:prstGeom prst="roundRect">
            <a:avLst>
              <a:gd name="adj" fmla="val 6669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552212" y="2326243"/>
            <a:ext cx="7270671" cy="1007983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712232" y="2446258"/>
            <a:ext cx="6950631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balance = 100Thread A: balance = balance + 50Thread B: balance = balance + 30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60189" y="3514249"/>
            <a:ext cx="7254716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Expected result: 180Possible result: 130 or 150!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0189" y="4170164"/>
            <a:ext cx="7254716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Both threads read the same initial value before either writes back, causing one update to be lost.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050" y="1260277"/>
            <a:ext cx="5864662" cy="5864662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8213050" y="7304961"/>
            <a:ext cx="5864662" cy="1191935"/>
          </a:xfrm>
          <a:prstGeom prst="roundRect">
            <a:avLst>
              <a:gd name="adj" fmla="val 5640"/>
            </a:avLst>
          </a:prstGeom>
          <a:solidFill>
            <a:srgbClr val="C7C9E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70" y="7547848"/>
            <a:ext cx="200025" cy="16002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733115" y="7504986"/>
            <a:ext cx="5184577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Why They Occur:</a:t>
            </a:r>
            <a:r>
              <a:rPr lang="en-US" sz="12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Shared memory access combined with non-atomic operations and unpredictable thread scheduling creates the perfect storm for race conditions.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353"/>
            <a:ext cx="100609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Three Pillars of Correct Concurrent Execution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359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 write correct concurrent programs, we must ensure three critical properties are maintained: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133951" y="346126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23439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" y="3362027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141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Atomicity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0604" y="463212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Operations must execute as indivisible units—either completely or not at all. No thread should observe partial results of another thread's work.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557123" y="3120985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6962" y="289411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02" y="3021747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3801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Ordering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43776" y="4291846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Operations must execute in a predictable sequence when dependencies exist. The program must control when certain operations happen relative to others.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980295" y="2780824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0133" y="255395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274" y="2681585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3461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Visibility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66948" y="3951684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Changes made by one thread must be visible to other threads at the right time. Memory caches and compiler optimizations can hide updates without proper synchronization.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793790" y="69512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Violating any of these properties can lead to subtle, difficult-to-debug errors in concurrent programs.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769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The Process Model and Its Limitations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338626"/>
            <a:ext cx="2940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How Processes Work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919770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process has its own isolated address space, file descriptors, and system resources. The OS switches between processes to create concurrency.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3012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Strong isolation and security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74345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Process switching saves/restores full context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54855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Communication requires IPC mechanisms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2338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Key Limitations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291977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Heavyweight: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Creating processes is slow and memory-intensive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408777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Expensive switching: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Context switches involve significant overhead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56321" y="525577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Complex communication: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Sharing data requires pipes, sockets, or shared memory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56321" y="642377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Resource duplication: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Each process duplicates resources unnecessarily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562332"/>
            <a:ext cx="8943261" cy="511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The Thread Model: Lightweight Concurrency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5685" y="1482328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Threads solve the process model's limitations by providing lightweight, efficient concurrency within a single process.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5685" y="5339953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Shared Memory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5685" y="5782032"/>
            <a:ext cx="4229338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All threads in a process share the same address space, making communication fast and simple—just read/write shared variables.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00531" y="5339953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Fast Switching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00531" y="5782032"/>
            <a:ext cx="4229338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Thread context switches are much faster because they don't require switching memory spaces or many system resources.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85377" y="5339953"/>
            <a:ext cx="261116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Lightweight Creation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85377" y="5782032"/>
            <a:ext cx="4229338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Creating threads is significantly faster and uses less memory than creating new processes—perfect for scalable applications.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715685" y="7422519"/>
            <a:ext cx="13199031" cy="33099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715685" y="7685603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Threads enable responsive user interfaces, efficient server architectures, and better utilization of multi-core processors.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2" y="1976980"/>
            <a:ext cx="4177334" cy="3107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1819275"/>
            <a:ext cx="4075043" cy="32268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745" y="2034681"/>
            <a:ext cx="3786875" cy="2637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503873"/>
            <a:ext cx="6515338" cy="45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User-Level vs. Kernel-Level Threads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303770" y="1328380"/>
            <a:ext cx="22860" cy="5902404"/>
          </a:xfrm>
          <a:prstGeom prst="roundRect">
            <a:avLst>
              <a:gd name="adj" fmla="val 336701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18530" y="1328380"/>
            <a:ext cx="6673810" cy="2767965"/>
          </a:xfrm>
          <a:prstGeom prst="roundRect">
            <a:avLst>
              <a:gd name="adj" fmla="val 278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360188" y="1519238"/>
            <a:ext cx="27489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User-Level Threads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09387" y="1972747"/>
            <a:ext cx="6299716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Managed entirely by user-space libraries without kernel involvement. The kernel sees only a single process.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809387" y="2668905"/>
            <a:ext cx="6299716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Fast creation, switching, and scheduling with no system calls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09387" y="3319224"/>
            <a:ext cx="6299716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Disadvantages: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Blocking calls stall the entire process; no true parallelism on multi-core systems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338060" y="4462820"/>
            <a:ext cx="6673810" cy="2767965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21297" y="4653677"/>
            <a:ext cx="289214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Kernel-Level Threads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521297" y="5107186"/>
            <a:ext cx="6299716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Managed directly by the OS kernel. The kernel schedules each thread independently.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521297" y="5803344"/>
            <a:ext cx="6299716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True parallelism on multi-core CPUs; blocking calls don't affect other threads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21297" y="6453664"/>
            <a:ext cx="6299716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Disadvantages: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Higher overhead for creation and switching due to system calls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1390" y="7436882"/>
            <a:ext cx="1334762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systems often use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models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map multiple user threads onto kernel threads for the best of both approaches.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767" y="483870"/>
            <a:ext cx="6876931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Thread Lifecycle: States and Transitions</a:t>
            </a:r>
            <a:endParaRPr lang="en-US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3767" y="1273016"/>
            <a:ext cx="134028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Threads transition through several states during their lifetime, managed by the OS scheduler: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303770" y="1750814"/>
            <a:ext cx="22860" cy="5236607"/>
          </a:xfrm>
          <a:prstGeom prst="roundRect">
            <a:avLst>
              <a:gd name="adj" fmla="val 32222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6614636" y="1936671"/>
            <a:ext cx="526137" cy="22860"/>
          </a:xfrm>
          <a:prstGeom prst="roundRect">
            <a:avLst>
              <a:gd name="adj" fmla="val 322228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7117913" y="1750814"/>
            <a:ext cx="394573" cy="39457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83695" y="1783735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46007" y="1811060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New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13767" y="2190155"/>
            <a:ext cx="58245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Thread created but not yet started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89627" y="2988945"/>
            <a:ext cx="526137" cy="22860"/>
          </a:xfrm>
          <a:prstGeom prst="roundRect">
            <a:avLst>
              <a:gd name="adj" fmla="val 322228"/>
            </a:avLst>
          </a:prstGeom>
          <a:solidFill>
            <a:srgbClr val="C0C1D7"/>
          </a:solidFill>
          <a:ln/>
        </p:spPr>
      </p:sp>
      <p:sp>
        <p:nvSpPr>
          <p:cNvPr id="11" name="Shape 9"/>
          <p:cNvSpPr/>
          <p:nvPr/>
        </p:nvSpPr>
        <p:spPr>
          <a:xfrm>
            <a:off x="7117913" y="2803088"/>
            <a:ext cx="394573" cy="39457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83695" y="2836009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2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92095" y="2863334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Ready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92095" y="3242429"/>
            <a:ext cx="58245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Waiting for CPU time from the scheduler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614636" y="3895963"/>
            <a:ext cx="526137" cy="22860"/>
          </a:xfrm>
          <a:prstGeom prst="roundRect">
            <a:avLst>
              <a:gd name="adj" fmla="val 322228"/>
            </a:avLst>
          </a:prstGeom>
          <a:solidFill>
            <a:srgbClr val="C0C1D7"/>
          </a:solidFill>
          <a:ln/>
        </p:spPr>
      </p:sp>
      <p:sp>
        <p:nvSpPr>
          <p:cNvPr id="16" name="Shape 14"/>
          <p:cNvSpPr/>
          <p:nvPr/>
        </p:nvSpPr>
        <p:spPr>
          <a:xfrm>
            <a:off x="7117913" y="3710107"/>
            <a:ext cx="394573" cy="39457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83695" y="3743027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3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4246007" y="3770352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Running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13767" y="4149447"/>
            <a:ext cx="58245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Currently executing on a CPU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89627" y="4802981"/>
            <a:ext cx="526137" cy="22860"/>
          </a:xfrm>
          <a:prstGeom prst="roundRect">
            <a:avLst>
              <a:gd name="adj" fmla="val 322228"/>
            </a:avLst>
          </a:prstGeom>
          <a:solidFill>
            <a:srgbClr val="C0C1D7"/>
          </a:solidFill>
          <a:ln/>
        </p:spPr>
      </p:sp>
      <p:sp>
        <p:nvSpPr>
          <p:cNvPr id="21" name="Shape 19"/>
          <p:cNvSpPr/>
          <p:nvPr/>
        </p:nvSpPr>
        <p:spPr>
          <a:xfrm>
            <a:off x="7117913" y="4617125"/>
            <a:ext cx="394573" cy="39457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83695" y="4650045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4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192095" y="4677370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Blocked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192095" y="5056465"/>
            <a:ext cx="58245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Waiting for I/O or synchronization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14636" y="5709999"/>
            <a:ext cx="526137" cy="22860"/>
          </a:xfrm>
          <a:prstGeom prst="roundRect">
            <a:avLst>
              <a:gd name="adj" fmla="val 322228"/>
            </a:avLst>
          </a:prstGeom>
          <a:solidFill>
            <a:srgbClr val="C0C1D7"/>
          </a:solidFill>
          <a:ln/>
        </p:spPr>
      </p:sp>
      <p:sp>
        <p:nvSpPr>
          <p:cNvPr id="26" name="Shape 24"/>
          <p:cNvSpPr/>
          <p:nvPr/>
        </p:nvSpPr>
        <p:spPr>
          <a:xfrm>
            <a:off x="7117913" y="5524143"/>
            <a:ext cx="394573" cy="39457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83695" y="5557064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5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246007" y="5584388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Terminated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13767" y="5963483"/>
            <a:ext cx="58245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Finished execution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13767" y="7184708"/>
            <a:ext cx="13402866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Understanding these states is crucial for debugging concurrency issues and optimizing thread performance. Threads move between ready, running, and blocked states many times during execution.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908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Inter</vt:lpstr>
      <vt:lpstr>Inter Bold</vt:lpstr>
      <vt:lpstr>Arial</vt:lpstr>
      <vt:lpstr>Calibri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user-30</dc:creator>
  <cp:lastModifiedBy>user-30</cp:lastModifiedBy>
  <cp:revision>3</cp:revision>
  <dcterms:created xsi:type="dcterms:W3CDTF">2025-10-16T05:27:43Z</dcterms:created>
  <dcterms:modified xsi:type="dcterms:W3CDTF">2025-10-16T05:41:27Z</dcterms:modified>
</cp:coreProperties>
</file>